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63" r:id="rId4"/>
    <p:sldId id="271" r:id="rId5"/>
    <p:sldId id="257" r:id="rId6"/>
    <p:sldId id="262" r:id="rId7"/>
    <p:sldId id="258" r:id="rId8"/>
    <p:sldId id="278" r:id="rId9"/>
    <p:sldId id="279" r:id="rId10"/>
    <p:sldId id="280" r:id="rId11"/>
    <p:sldId id="277" r:id="rId12"/>
    <p:sldId id="275" r:id="rId13"/>
    <p:sldId id="273" r:id="rId14"/>
    <p:sldId id="268" r:id="rId15"/>
    <p:sldId id="269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4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8C4F4-EFE8-4210-A1F4-932958BD8C3B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E130A-ABF0-416B-954B-B5E9B0163F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825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E130A-ABF0-416B-954B-B5E9B0163F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3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사진 설명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나이아가라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예제 통로 중 가장 직접적인 예제 중 하나에서 이 부분을 확인할 수 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파티클이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원 소유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중심에서 멀리 표류해 가면서 색과 크기가 변합니다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예제 각각에서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파티클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자체에 적용되는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파티클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스케일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머티리얼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 전부를 시뮬레이션 결과 또는 블루프린트나 게임플레이 코드에서 물려준 흥미로운 데이터로 동적 제어하면서 위와 같은 컨트롤 유형이 표시되는 것을 확인할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캐스케이드와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나이아가라의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차이점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기본 개념은 가능할 때마다 효과 모듈화를 만드는 것이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Cascade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새로운 효과가 생성 될 때 기본 모듈 세트를 제공하고 시각 효과 아티스트가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달성해야하는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토대로 추가 모듈 또는 완전히 새로운 이미 터를 추가하는 도구를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제공함으로써이를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달성했습니다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시스템은 수년 동안 잘 작동했지만 일부 작업에는 시간이 많이 걸리고 오류가 발생하기 쉬운 것으로 나타났습니다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효과간에 데이터를 공유하거나 한 번에 많은 효과를 업데이트하는 등의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문제가있었습니다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캐스케이드</a:t>
            </a:r>
            <a:r>
              <a:rPr lang="ko-KR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파티클</a:t>
            </a:r>
            <a:r>
              <a:rPr lang="ko-KR" alt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시스템은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이미 터의 집합으로 형성됩니다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나이아가라는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모듈성을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완전히 포용함으로써 이러한 문제를 해결합니다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나이아가라는 입자 시스템을 구성하는 개별 이미 터를 분리합니다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파티클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시스템에 이미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터가있는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대신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나이아가라 시스템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은 많은 개별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나이아가라 이미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터로 구성 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나이아가라 이미 터는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수명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및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와 같이 익숙한 모듈을 사용하여 제어되는 단일 효과를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포함하며이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모듈은 입자가 어떻게 보이고 동작하는지 조절합니다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이러한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Niagara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 터는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브라우저에 저장된 독립적 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액터이기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 만들려는 모든 나이아가라 시스템과 업데이트 및 공유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짧은 시간 내에 이미 터를 변경할 수 있음을 의미합니다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E130A-ABF0-416B-954B-B5E9B0163F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71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morph.mp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p.mp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replacement.mp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990759" y="-57574"/>
            <a:ext cx="8311979" cy="69486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354" y="378939"/>
            <a:ext cx="4456384" cy="6186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57664" y="-90616"/>
            <a:ext cx="589005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664" y="378940"/>
            <a:ext cx="4155990" cy="6128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BFAA100-57B3-46EA-A01D-1998714AC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6864" y="1424232"/>
            <a:ext cx="8024323" cy="1646302"/>
          </a:xfrm>
        </p:spPr>
        <p:txBody>
          <a:bodyPr/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</a:rPr>
              <a:t>Revive</a:t>
            </a:r>
            <a:endParaRPr lang="ko-KR" altLang="en-US" sz="88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7DA38F-36E5-4267-999E-B89EA0787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9446" y="4925906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2015182052 </a:t>
            </a:r>
            <a:r>
              <a:rPr lang="ko-KR" altLang="en-US" dirty="0">
                <a:solidFill>
                  <a:schemeClr val="bg1"/>
                </a:solidFill>
              </a:rPr>
              <a:t>오세진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2015182053 </a:t>
            </a:r>
            <a:r>
              <a:rPr lang="ko-KR" altLang="en-US" dirty="0">
                <a:solidFill>
                  <a:schemeClr val="bg1"/>
                </a:solidFill>
              </a:rPr>
              <a:t>이상호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2014180041 </a:t>
            </a:r>
            <a:r>
              <a:rPr lang="ko-KR" altLang="en-US" dirty="0" err="1">
                <a:solidFill>
                  <a:schemeClr val="bg1"/>
                </a:solidFill>
              </a:rPr>
              <a:t>조정운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098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77EEEF2-7611-4BA9-B801-895707B3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03" y="197708"/>
            <a:ext cx="8596668" cy="1320800"/>
          </a:xfrm>
        </p:spPr>
        <p:txBody>
          <a:bodyPr>
            <a:normAutofit/>
          </a:bodyPr>
          <a:lstStyle/>
          <a:p>
            <a:pPr lvl="1"/>
            <a:r>
              <a:rPr lang="ko-KR" altLang="en-US" sz="3000" dirty="0" err="1">
                <a:solidFill>
                  <a:schemeClr val="bg1"/>
                </a:solidFill>
              </a:rPr>
              <a:t>모핑으로</a:t>
            </a:r>
            <a:r>
              <a:rPr lang="ko-KR" altLang="en-US" sz="3000" dirty="0">
                <a:solidFill>
                  <a:schemeClr val="bg1"/>
                </a:solidFill>
              </a:rPr>
              <a:t> 특성 강도 표현</a:t>
            </a:r>
            <a:endParaRPr lang="en-US" altLang="ko-KR" sz="30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E68A5C-103A-4C10-89A0-6B0FF65FEF4C}"/>
              </a:ext>
            </a:extLst>
          </p:cNvPr>
          <p:cNvSpPr/>
          <p:nvPr/>
        </p:nvSpPr>
        <p:spPr>
          <a:xfrm>
            <a:off x="4676360" y="6145955"/>
            <a:ext cx="2026764" cy="4668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단계</a:t>
            </a:r>
            <a:endParaRPr lang="en-US" altLang="ko-KR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B61485-3F60-4E7E-B602-FC35C128AF49}"/>
              </a:ext>
            </a:extLst>
          </p:cNvPr>
          <p:cNvSpPr/>
          <p:nvPr/>
        </p:nvSpPr>
        <p:spPr>
          <a:xfrm>
            <a:off x="9158069" y="6145955"/>
            <a:ext cx="2026764" cy="4668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r>
              <a:rPr lang="ko-KR" altLang="en-US" sz="2400" dirty="0"/>
              <a:t>단계</a:t>
            </a:r>
            <a:endParaRPr lang="en-US" altLang="ko-KR" sz="2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A1C7BA-9533-49D7-BED5-D509C06FBE70}"/>
              </a:ext>
            </a:extLst>
          </p:cNvPr>
          <p:cNvCxnSpPr>
            <a:cxnSpLocks/>
          </p:cNvCxnSpPr>
          <p:nvPr/>
        </p:nvCxnSpPr>
        <p:spPr>
          <a:xfrm>
            <a:off x="3452949" y="3239187"/>
            <a:ext cx="6041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DF2CB07-0D53-43F8-A283-CFF531895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1" y="1228020"/>
            <a:ext cx="2965041" cy="4381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F09C4C-A4C6-482F-8F02-698D75551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721" y="1269934"/>
            <a:ext cx="3265027" cy="4298052"/>
          </a:xfrm>
          <a:prstGeom prst="rect">
            <a:avLst/>
          </a:prstGeom>
        </p:spPr>
      </p:pic>
      <p:pic>
        <p:nvPicPr>
          <p:cNvPr id="10" name="그림 9">
            <a:hlinkClick r:id="rId4" action="ppaction://hlinkfile"/>
            <a:extLst>
              <a:ext uri="{FF2B5EF4-FFF2-40B4-BE49-F238E27FC236}">
                <a16:creationId xmlns:a16="http://schemas.microsoft.com/office/drawing/2014/main" id="{263AE3B8-0308-4BED-A7F0-6E12358BA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757" y="1275353"/>
            <a:ext cx="3472365" cy="435901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B6D55A-C5E1-49CE-BAE9-355CE35D3213}"/>
              </a:ext>
            </a:extLst>
          </p:cNvPr>
          <p:cNvCxnSpPr>
            <a:cxnSpLocks/>
          </p:cNvCxnSpPr>
          <p:nvPr/>
        </p:nvCxnSpPr>
        <p:spPr>
          <a:xfrm>
            <a:off x="7644689" y="3339378"/>
            <a:ext cx="6041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124C34-2409-4395-8067-A6C23ECB8D9D}"/>
              </a:ext>
            </a:extLst>
          </p:cNvPr>
          <p:cNvSpPr/>
          <p:nvPr/>
        </p:nvSpPr>
        <p:spPr>
          <a:xfrm>
            <a:off x="562003" y="6145955"/>
            <a:ext cx="2026764" cy="4668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원본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46712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2" y="609600"/>
            <a:ext cx="10592029" cy="132080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신체 변화에 따른 실시간 </a:t>
            </a:r>
            <a:r>
              <a:rPr lang="ko-KR" altLang="en-US" dirty="0" err="1">
                <a:solidFill>
                  <a:schemeClr val="bg1"/>
                </a:solidFill>
              </a:rPr>
              <a:t>이펙트</a:t>
            </a:r>
            <a:r>
              <a:rPr lang="ko-KR" altLang="en-US" dirty="0">
                <a:solidFill>
                  <a:schemeClr val="bg1"/>
                </a:solidFill>
              </a:rPr>
              <a:t> 생성 기법 개발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50" y="1799980"/>
            <a:ext cx="5089131" cy="4538676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68" y="1754658"/>
            <a:ext cx="5432854" cy="45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2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851718-173B-45B5-A5CA-8C6D70E2B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97" y="81184"/>
            <a:ext cx="8596668" cy="13208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맵</a:t>
            </a:r>
            <a:r>
              <a:rPr lang="ko-KR" altLang="en-US" dirty="0">
                <a:solidFill>
                  <a:schemeClr val="bg1"/>
                </a:solidFill>
              </a:rPr>
              <a:t> 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FD2E2D-DB0A-487A-A0A2-206A5D792E81}"/>
              </a:ext>
            </a:extLst>
          </p:cNvPr>
          <p:cNvSpPr/>
          <p:nvPr/>
        </p:nvSpPr>
        <p:spPr>
          <a:xfrm>
            <a:off x="1474573" y="832022"/>
            <a:ext cx="8690919" cy="55440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hlinkClick r:id="rId2" action="ppaction://hlinkfile"/>
          </p:cNvPr>
          <p:cNvSpPr/>
          <p:nvPr/>
        </p:nvSpPr>
        <p:spPr>
          <a:xfrm>
            <a:off x="2636108" y="1009083"/>
            <a:ext cx="6194854" cy="49097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B1B5BD8-4709-421C-A17E-7C3C2EB57C08}"/>
              </a:ext>
            </a:extLst>
          </p:cNvPr>
          <p:cNvSpPr/>
          <p:nvPr/>
        </p:nvSpPr>
        <p:spPr>
          <a:xfrm>
            <a:off x="4827372" y="1034650"/>
            <a:ext cx="1415552" cy="77767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연구소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2A314F1-C018-4C5D-9BBE-30D02E54F170}"/>
              </a:ext>
            </a:extLst>
          </p:cNvPr>
          <p:cNvSpPr/>
          <p:nvPr/>
        </p:nvSpPr>
        <p:spPr>
          <a:xfrm rot="5400000">
            <a:off x="2753701" y="2324866"/>
            <a:ext cx="1195487" cy="686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막사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153FC4A-FDC1-4A43-AE1C-15B8E715497F}"/>
              </a:ext>
            </a:extLst>
          </p:cNvPr>
          <p:cNvSpPr/>
          <p:nvPr/>
        </p:nvSpPr>
        <p:spPr>
          <a:xfrm rot="16200000">
            <a:off x="7526894" y="2442659"/>
            <a:ext cx="1195487" cy="686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연구소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90FA4C9-1421-416D-87CF-8D420CCC1E27}"/>
              </a:ext>
            </a:extLst>
          </p:cNvPr>
          <p:cNvSpPr/>
          <p:nvPr/>
        </p:nvSpPr>
        <p:spPr>
          <a:xfrm rot="16200000">
            <a:off x="7628969" y="1442160"/>
            <a:ext cx="913211" cy="34328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주차장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B001C18-ABEB-40AD-842E-2D77F646CB25}"/>
              </a:ext>
            </a:extLst>
          </p:cNvPr>
          <p:cNvSpPr/>
          <p:nvPr/>
        </p:nvSpPr>
        <p:spPr>
          <a:xfrm rot="16200000">
            <a:off x="7526895" y="4318612"/>
            <a:ext cx="1195487" cy="686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막사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89C20FC-A86A-48C3-B14C-461DEAAE6B02}"/>
              </a:ext>
            </a:extLst>
          </p:cNvPr>
          <p:cNvSpPr/>
          <p:nvPr/>
        </p:nvSpPr>
        <p:spPr>
          <a:xfrm rot="5400000">
            <a:off x="2753700" y="4318612"/>
            <a:ext cx="1195487" cy="68657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무기고</a:t>
            </a:r>
          </a:p>
        </p:txBody>
      </p:sp>
      <p:sp>
        <p:nvSpPr>
          <p:cNvPr id="27" name="사각형: 둥근 모서리 32">
            <a:extLst>
              <a:ext uri="{FF2B5EF4-FFF2-40B4-BE49-F238E27FC236}">
                <a16:creationId xmlns:a16="http://schemas.microsoft.com/office/drawing/2014/main" id="{E89C20FC-A86A-48C3-B14C-461DEAAE6B02}"/>
              </a:ext>
            </a:extLst>
          </p:cNvPr>
          <p:cNvSpPr/>
          <p:nvPr/>
        </p:nvSpPr>
        <p:spPr>
          <a:xfrm>
            <a:off x="6242924" y="5362833"/>
            <a:ext cx="411890" cy="564239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초소</a:t>
            </a:r>
          </a:p>
        </p:txBody>
      </p:sp>
      <p:sp>
        <p:nvSpPr>
          <p:cNvPr id="32" name="사각형: 둥근 모서리 32">
            <a:extLst>
              <a:ext uri="{FF2B5EF4-FFF2-40B4-BE49-F238E27FC236}">
                <a16:creationId xmlns:a16="http://schemas.microsoft.com/office/drawing/2014/main" id="{E89C20FC-A86A-48C3-B14C-461DEAAE6B02}"/>
              </a:ext>
            </a:extLst>
          </p:cNvPr>
          <p:cNvSpPr/>
          <p:nvPr/>
        </p:nvSpPr>
        <p:spPr>
          <a:xfrm>
            <a:off x="4415482" y="5354595"/>
            <a:ext cx="411890" cy="564239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초소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A03B0B-65CB-4A6B-9A83-AF1641B3C56F}"/>
              </a:ext>
            </a:extLst>
          </p:cNvPr>
          <p:cNvSpPr/>
          <p:nvPr/>
        </p:nvSpPr>
        <p:spPr>
          <a:xfrm>
            <a:off x="4722484" y="264868"/>
            <a:ext cx="489893" cy="3480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EE3D7D-8D80-4B0C-8856-FC7CE3FC0963}"/>
              </a:ext>
            </a:extLst>
          </p:cNvPr>
          <p:cNvSpPr/>
          <p:nvPr/>
        </p:nvSpPr>
        <p:spPr>
          <a:xfrm>
            <a:off x="7879690" y="258105"/>
            <a:ext cx="489893" cy="34808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BA63A3-2980-4A34-B8B1-7F9B71F72DB4}"/>
              </a:ext>
            </a:extLst>
          </p:cNvPr>
          <p:cNvSpPr/>
          <p:nvPr/>
        </p:nvSpPr>
        <p:spPr>
          <a:xfrm>
            <a:off x="5258409" y="208554"/>
            <a:ext cx="1857375" cy="46071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 : 150 Inch</a:t>
            </a:r>
          </a:p>
          <a:p>
            <a:pPr algn="ctr"/>
            <a:r>
              <a:rPr lang="en-US" altLang="ko-KR" dirty="0"/>
              <a:t>Y : 150 Inch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0B6B18-3B70-45C6-974E-1AEA070D8661}"/>
              </a:ext>
            </a:extLst>
          </p:cNvPr>
          <p:cNvSpPr/>
          <p:nvPr/>
        </p:nvSpPr>
        <p:spPr>
          <a:xfrm>
            <a:off x="8429591" y="250657"/>
            <a:ext cx="1857375" cy="4186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 : 100 Inch</a:t>
            </a:r>
          </a:p>
          <a:p>
            <a:pPr algn="ctr"/>
            <a:r>
              <a:rPr lang="en-US" altLang="ko-KR" dirty="0"/>
              <a:t>Y :   90 Inch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185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89F136-B465-42C5-8C67-29564F91E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40" y="315986"/>
            <a:ext cx="8596668" cy="13208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타 게임과의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B820EEA-9A9C-45F3-95DF-887010D68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4089400"/>
            <a:ext cx="2723510" cy="205912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6089E1-19C6-4253-9D57-604298F27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37942"/>
            <a:ext cx="2830862" cy="20599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D2F89C6-3000-40FA-A617-B145C528B612}"/>
              </a:ext>
            </a:extLst>
          </p:cNvPr>
          <p:cNvSpPr/>
          <p:nvPr/>
        </p:nvSpPr>
        <p:spPr>
          <a:xfrm>
            <a:off x="677334" y="6248400"/>
            <a:ext cx="2685064" cy="4239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스텁스</a:t>
            </a:r>
            <a:r>
              <a:rPr lang="ko-KR" altLang="en-US" dirty="0">
                <a:solidFill>
                  <a:schemeClr val="bg1"/>
                </a:solidFill>
              </a:rPr>
              <a:t> 더 좀비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787F4A-8A42-4A2B-8CB3-7CE11FD0B913}"/>
              </a:ext>
            </a:extLst>
          </p:cNvPr>
          <p:cNvSpPr/>
          <p:nvPr/>
        </p:nvSpPr>
        <p:spPr>
          <a:xfrm>
            <a:off x="677334" y="3396942"/>
            <a:ext cx="2830862" cy="4239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프로토타입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276051-9DED-4D30-8814-C9C0C71E3966}"/>
              </a:ext>
            </a:extLst>
          </p:cNvPr>
          <p:cNvSpPr/>
          <p:nvPr/>
        </p:nvSpPr>
        <p:spPr>
          <a:xfrm>
            <a:off x="3888417" y="1237942"/>
            <a:ext cx="3542191" cy="2480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/>
              <a:t>3</a:t>
            </a:r>
            <a:r>
              <a:rPr lang="ko-KR" altLang="en-US" sz="2100" dirty="0"/>
              <a:t>인칭 액션</a:t>
            </a:r>
            <a:endParaRPr lang="en-US" altLang="ko-KR" sz="2100" dirty="0"/>
          </a:p>
          <a:p>
            <a:pPr algn="ctr"/>
            <a:r>
              <a:rPr lang="en-US" altLang="ko-KR" sz="2100" dirty="0"/>
              <a:t>-</a:t>
            </a:r>
            <a:r>
              <a:rPr lang="ko-KR" altLang="en-US" sz="2100" dirty="0"/>
              <a:t>플레이어 캐릭터가 신체 일부분을 변화시키면서 전투</a:t>
            </a:r>
            <a:endParaRPr lang="en-US" altLang="ko-KR" sz="2100" dirty="0"/>
          </a:p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E53B1A-1BB0-4605-AB1A-0281116881D7}"/>
              </a:ext>
            </a:extLst>
          </p:cNvPr>
          <p:cNvSpPr/>
          <p:nvPr/>
        </p:nvSpPr>
        <p:spPr>
          <a:xfrm>
            <a:off x="3888418" y="4089400"/>
            <a:ext cx="3542191" cy="2480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/>
              <a:t>3</a:t>
            </a:r>
            <a:r>
              <a:rPr lang="ko-KR" altLang="en-US" sz="2100" dirty="0"/>
              <a:t>인칭 액션</a:t>
            </a:r>
            <a:endParaRPr lang="en-US" altLang="ko-KR" sz="2100" dirty="0"/>
          </a:p>
          <a:p>
            <a:pPr algn="ctr"/>
            <a:r>
              <a:rPr lang="en-US" altLang="ko-KR" sz="2100" dirty="0"/>
              <a:t>-</a:t>
            </a:r>
            <a:r>
              <a:rPr lang="ko-KR" altLang="en-US" sz="2100" dirty="0"/>
              <a:t>손상된 체력을 인간을 먹음으로써 회복</a:t>
            </a:r>
            <a:endParaRPr lang="en-US" altLang="ko-KR" sz="2100" dirty="0"/>
          </a:p>
          <a:p>
            <a:pPr algn="ctr"/>
            <a:r>
              <a:rPr lang="en-US" altLang="ko-KR" sz="2100" dirty="0"/>
              <a:t>-</a:t>
            </a:r>
            <a:r>
              <a:rPr lang="ko-KR" altLang="en-US" sz="2100" dirty="0"/>
              <a:t>자신의 신체부위를 자유자재로 </a:t>
            </a:r>
            <a:r>
              <a:rPr lang="ko-KR" altLang="en-US" sz="2100" dirty="0" err="1"/>
              <a:t>탈부착</a:t>
            </a:r>
            <a:endParaRPr lang="en-US" altLang="ko-KR" sz="2100" dirty="0"/>
          </a:p>
          <a:p>
            <a:pPr algn="ctr"/>
            <a:endParaRPr lang="ko-KR" altLang="en-US" dirty="0"/>
          </a:p>
        </p:txBody>
      </p:sp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841D1120-0428-44EE-8886-4F53547FFC22}"/>
              </a:ext>
            </a:extLst>
          </p:cNvPr>
          <p:cNvSpPr/>
          <p:nvPr/>
        </p:nvSpPr>
        <p:spPr>
          <a:xfrm>
            <a:off x="7472140" y="3506989"/>
            <a:ext cx="834502" cy="7936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같음 기호 13">
            <a:extLst>
              <a:ext uri="{FF2B5EF4-FFF2-40B4-BE49-F238E27FC236}">
                <a16:creationId xmlns:a16="http://schemas.microsoft.com/office/drawing/2014/main" id="{59C97085-D2A5-499C-87CD-2E52041CB3C9}"/>
              </a:ext>
            </a:extLst>
          </p:cNvPr>
          <p:cNvSpPr/>
          <p:nvPr/>
        </p:nvSpPr>
        <p:spPr>
          <a:xfrm>
            <a:off x="8306642" y="3506989"/>
            <a:ext cx="967666" cy="7936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31E935-58A8-4B03-B5C7-00408FB8AB89}"/>
              </a:ext>
            </a:extLst>
          </p:cNvPr>
          <p:cNvSpPr/>
          <p:nvPr/>
        </p:nvSpPr>
        <p:spPr>
          <a:xfrm>
            <a:off x="9341549" y="3044055"/>
            <a:ext cx="2207439" cy="155359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</a:rPr>
              <a:t>Revive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3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C8E200-8DB3-457B-A40D-F4BFBEEC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개발분담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1DADA8-A3A3-48ED-B281-8371642B5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10" y="1642000"/>
            <a:ext cx="4185623" cy="576262"/>
          </a:xfrm>
        </p:spPr>
        <p:txBody>
          <a:bodyPr/>
          <a:lstStyle/>
          <a:p>
            <a:r>
              <a:rPr lang="ko-KR" altLang="en-US" sz="3600" dirty="0">
                <a:solidFill>
                  <a:schemeClr val="bg1"/>
                </a:solidFill>
              </a:rPr>
              <a:t>오세진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클라이언트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AC9961-B3BC-4A10-BD49-1E466D076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934" y="2374780"/>
            <a:ext cx="4185623" cy="3304117"/>
          </a:xfrm>
        </p:spPr>
        <p:txBody>
          <a:bodyPr>
            <a:normAutofit/>
          </a:bodyPr>
          <a:lstStyle/>
          <a:p>
            <a:r>
              <a:rPr lang="ko-KR" altLang="en-US" sz="2500" dirty="0" err="1">
                <a:solidFill>
                  <a:schemeClr val="bg1"/>
                </a:solidFill>
              </a:rPr>
              <a:t>모핑</a:t>
            </a:r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ko-KR" altLang="en-US" sz="2500" dirty="0">
                <a:solidFill>
                  <a:schemeClr val="bg1"/>
                </a:solidFill>
              </a:rPr>
              <a:t>레벨 디자인</a:t>
            </a:r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ko-KR" altLang="en-US" sz="2500" dirty="0">
                <a:solidFill>
                  <a:schemeClr val="bg1"/>
                </a:solidFill>
              </a:rPr>
              <a:t>캐릭터</a:t>
            </a:r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UI</a:t>
            </a:r>
          </a:p>
          <a:p>
            <a:r>
              <a:rPr lang="ko-KR" altLang="en-US" sz="2500" dirty="0">
                <a:solidFill>
                  <a:schemeClr val="bg1"/>
                </a:solidFill>
              </a:rPr>
              <a:t>이펙트</a:t>
            </a:r>
            <a:endParaRPr lang="en-US" altLang="ko-KR" sz="2500" dirty="0">
              <a:solidFill>
                <a:schemeClr val="bg1"/>
              </a:solidFill>
            </a:endParaRPr>
          </a:p>
          <a:p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D52A5F5-DACB-4F01-821C-816E9CBF4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66610" y="1691427"/>
            <a:ext cx="4185618" cy="576262"/>
          </a:xfrm>
        </p:spPr>
        <p:txBody>
          <a:bodyPr/>
          <a:lstStyle/>
          <a:p>
            <a:r>
              <a:rPr lang="ko-KR" altLang="en-US" sz="3600" dirty="0">
                <a:solidFill>
                  <a:schemeClr val="bg1"/>
                </a:solidFill>
              </a:rPr>
              <a:t>이상호</a:t>
            </a:r>
            <a:r>
              <a:rPr lang="en-US" altLang="ko-KR" sz="3600" dirty="0">
                <a:solidFill>
                  <a:schemeClr val="bg1"/>
                </a:solidFill>
              </a:rPr>
              <a:t>(</a:t>
            </a:r>
            <a:r>
              <a:rPr lang="ko-KR" altLang="en-US" sz="3600" dirty="0">
                <a:solidFill>
                  <a:schemeClr val="bg1"/>
                </a:solidFill>
              </a:rPr>
              <a:t>클라이언트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1EE1F27-9F6F-4C4B-96F2-A57238032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47843" y="2506585"/>
            <a:ext cx="4185617" cy="3304117"/>
          </a:xfrm>
        </p:spPr>
        <p:txBody>
          <a:bodyPr/>
          <a:lstStyle/>
          <a:p>
            <a:r>
              <a:rPr lang="ko-KR" altLang="en-US" sz="2400" dirty="0">
                <a:solidFill>
                  <a:schemeClr val="bg1"/>
                </a:solidFill>
              </a:rPr>
              <a:t>부위별 타격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충돌처리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메쉬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리플레이스먼트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맵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80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DD133A-A054-424B-9C78-7E317E699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84" y="361025"/>
            <a:ext cx="8596668" cy="1320800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개발일정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A7D61F4E-C5D2-49B1-B7BC-F49956D98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457521"/>
              </p:ext>
            </p:extLst>
          </p:nvPr>
        </p:nvGraphicFramePr>
        <p:xfrm>
          <a:off x="0" y="1021425"/>
          <a:ext cx="12071792" cy="4959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191">
                  <a:extLst>
                    <a:ext uri="{9D8B030D-6E8A-4147-A177-3AD203B41FA5}">
                      <a16:colId xmlns:a16="http://schemas.microsoft.com/office/drawing/2014/main" val="2817438389"/>
                    </a:ext>
                  </a:extLst>
                </a:gridCol>
                <a:gridCol w="1291184">
                  <a:extLst>
                    <a:ext uri="{9D8B030D-6E8A-4147-A177-3AD203B41FA5}">
                      <a16:colId xmlns:a16="http://schemas.microsoft.com/office/drawing/2014/main" val="3112598640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816208125"/>
                    </a:ext>
                  </a:extLst>
                </a:gridCol>
                <a:gridCol w="287653">
                  <a:extLst>
                    <a:ext uri="{9D8B030D-6E8A-4147-A177-3AD203B41FA5}">
                      <a16:colId xmlns:a16="http://schemas.microsoft.com/office/drawing/2014/main" val="3114313864"/>
                    </a:ext>
                  </a:extLst>
                </a:gridCol>
                <a:gridCol w="287653">
                  <a:extLst>
                    <a:ext uri="{9D8B030D-6E8A-4147-A177-3AD203B41FA5}">
                      <a16:colId xmlns:a16="http://schemas.microsoft.com/office/drawing/2014/main" val="53582075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2330943785"/>
                    </a:ext>
                  </a:extLst>
                </a:gridCol>
                <a:gridCol w="596781">
                  <a:extLst>
                    <a:ext uri="{9D8B030D-6E8A-4147-A177-3AD203B41FA5}">
                      <a16:colId xmlns:a16="http://schemas.microsoft.com/office/drawing/2014/main" val="190753475"/>
                    </a:ext>
                  </a:extLst>
                </a:gridCol>
                <a:gridCol w="526557">
                  <a:extLst>
                    <a:ext uri="{9D8B030D-6E8A-4147-A177-3AD203B41FA5}">
                      <a16:colId xmlns:a16="http://schemas.microsoft.com/office/drawing/2014/main" val="2939171741"/>
                    </a:ext>
                  </a:extLst>
                </a:gridCol>
                <a:gridCol w="498809">
                  <a:extLst>
                    <a:ext uri="{9D8B030D-6E8A-4147-A177-3AD203B41FA5}">
                      <a16:colId xmlns:a16="http://schemas.microsoft.com/office/drawing/2014/main" val="372675629"/>
                    </a:ext>
                  </a:extLst>
                </a:gridCol>
                <a:gridCol w="407623">
                  <a:extLst>
                    <a:ext uri="{9D8B030D-6E8A-4147-A177-3AD203B41FA5}">
                      <a16:colId xmlns:a16="http://schemas.microsoft.com/office/drawing/2014/main" val="590820018"/>
                    </a:ext>
                  </a:extLst>
                </a:gridCol>
                <a:gridCol w="289128">
                  <a:extLst>
                    <a:ext uri="{9D8B030D-6E8A-4147-A177-3AD203B41FA5}">
                      <a16:colId xmlns:a16="http://schemas.microsoft.com/office/drawing/2014/main" val="3681108714"/>
                    </a:ext>
                  </a:extLst>
                </a:gridCol>
                <a:gridCol w="287653">
                  <a:extLst>
                    <a:ext uri="{9D8B030D-6E8A-4147-A177-3AD203B41FA5}">
                      <a16:colId xmlns:a16="http://schemas.microsoft.com/office/drawing/2014/main" val="3249505300"/>
                    </a:ext>
                  </a:extLst>
                </a:gridCol>
                <a:gridCol w="287653">
                  <a:extLst>
                    <a:ext uri="{9D8B030D-6E8A-4147-A177-3AD203B41FA5}">
                      <a16:colId xmlns:a16="http://schemas.microsoft.com/office/drawing/2014/main" val="2609613379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867445703"/>
                    </a:ext>
                  </a:extLst>
                </a:gridCol>
                <a:gridCol w="346141">
                  <a:extLst>
                    <a:ext uri="{9D8B030D-6E8A-4147-A177-3AD203B41FA5}">
                      <a16:colId xmlns:a16="http://schemas.microsoft.com/office/drawing/2014/main" val="4030253682"/>
                    </a:ext>
                  </a:extLst>
                </a:gridCol>
                <a:gridCol w="333840">
                  <a:extLst>
                    <a:ext uri="{9D8B030D-6E8A-4147-A177-3AD203B41FA5}">
                      <a16:colId xmlns:a16="http://schemas.microsoft.com/office/drawing/2014/main" val="403114515"/>
                    </a:ext>
                  </a:extLst>
                </a:gridCol>
                <a:gridCol w="287653">
                  <a:extLst>
                    <a:ext uri="{9D8B030D-6E8A-4147-A177-3AD203B41FA5}">
                      <a16:colId xmlns:a16="http://schemas.microsoft.com/office/drawing/2014/main" val="2271033097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2017698435"/>
                    </a:ext>
                  </a:extLst>
                </a:gridCol>
                <a:gridCol w="339807">
                  <a:extLst>
                    <a:ext uri="{9D8B030D-6E8A-4147-A177-3AD203B41FA5}">
                      <a16:colId xmlns:a16="http://schemas.microsoft.com/office/drawing/2014/main" val="484546899"/>
                    </a:ext>
                  </a:extLst>
                </a:gridCol>
                <a:gridCol w="118743">
                  <a:extLst>
                    <a:ext uri="{9D8B030D-6E8A-4147-A177-3AD203B41FA5}">
                      <a16:colId xmlns:a16="http://schemas.microsoft.com/office/drawing/2014/main" val="2831484163"/>
                    </a:ext>
                  </a:extLst>
                </a:gridCol>
                <a:gridCol w="218245">
                  <a:extLst>
                    <a:ext uri="{9D8B030D-6E8A-4147-A177-3AD203B41FA5}">
                      <a16:colId xmlns:a16="http://schemas.microsoft.com/office/drawing/2014/main" val="342262523"/>
                    </a:ext>
                  </a:extLst>
                </a:gridCol>
                <a:gridCol w="118743">
                  <a:extLst>
                    <a:ext uri="{9D8B030D-6E8A-4147-A177-3AD203B41FA5}">
                      <a16:colId xmlns:a16="http://schemas.microsoft.com/office/drawing/2014/main" val="418614323"/>
                    </a:ext>
                  </a:extLst>
                </a:gridCol>
                <a:gridCol w="201361">
                  <a:extLst>
                    <a:ext uri="{9D8B030D-6E8A-4147-A177-3AD203B41FA5}">
                      <a16:colId xmlns:a16="http://schemas.microsoft.com/office/drawing/2014/main" val="2075313792"/>
                    </a:ext>
                  </a:extLst>
                </a:gridCol>
                <a:gridCol w="118743">
                  <a:extLst>
                    <a:ext uri="{9D8B030D-6E8A-4147-A177-3AD203B41FA5}">
                      <a16:colId xmlns:a16="http://schemas.microsoft.com/office/drawing/2014/main" val="847258079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2449011469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1055635694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2349170488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3755799128"/>
                    </a:ext>
                  </a:extLst>
                </a:gridCol>
                <a:gridCol w="229742">
                  <a:extLst>
                    <a:ext uri="{9D8B030D-6E8A-4147-A177-3AD203B41FA5}">
                      <a16:colId xmlns:a16="http://schemas.microsoft.com/office/drawing/2014/main" val="12284348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65691279"/>
                    </a:ext>
                  </a:extLst>
                </a:gridCol>
                <a:gridCol w="226349">
                  <a:extLst>
                    <a:ext uri="{9D8B030D-6E8A-4147-A177-3AD203B41FA5}">
                      <a16:colId xmlns:a16="http://schemas.microsoft.com/office/drawing/2014/main" val="1132398379"/>
                    </a:ext>
                  </a:extLst>
                </a:gridCol>
                <a:gridCol w="226349">
                  <a:extLst>
                    <a:ext uri="{9D8B030D-6E8A-4147-A177-3AD203B41FA5}">
                      <a16:colId xmlns:a16="http://schemas.microsoft.com/office/drawing/2014/main" val="2831343620"/>
                    </a:ext>
                  </a:extLst>
                </a:gridCol>
                <a:gridCol w="251143">
                  <a:extLst>
                    <a:ext uri="{9D8B030D-6E8A-4147-A177-3AD203B41FA5}">
                      <a16:colId xmlns:a16="http://schemas.microsoft.com/office/drawing/2014/main" val="1032808167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1726449958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3796232278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2674063151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4191562135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1755283972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3236073949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2010777934"/>
                    </a:ext>
                  </a:extLst>
                </a:gridCol>
                <a:gridCol w="211673">
                  <a:extLst>
                    <a:ext uri="{9D8B030D-6E8A-4147-A177-3AD203B41FA5}">
                      <a16:colId xmlns:a16="http://schemas.microsoft.com/office/drawing/2014/main" val="1832082211"/>
                    </a:ext>
                  </a:extLst>
                </a:gridCol>
              </a:tblGrid>
              <a:tr h="2647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월</a:t>
                      </a:r>
                      <a:endParaRPr lang="en-US" altLang="ko-K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122300"/>
                  </a:ext>
                </a:extLst>
              </a:tr>
              <a:tr h="246306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리소스수집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149443"/>
                  </a:ext>
                </a:extLst>
              </a:tr>
              <a:tr h="26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시네마틱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i="0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540000"/>
                  </a:ext>
                </a:extLst>
              </a:tr>
              <a:tr h="264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i="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143757"/>
                  </a:ext>
                </a:extLst>
              </a:tr>
              <a:tr h="46322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Arial Nova" panose="020B0604020202020204" pitchFamily="34" charset="0"/>
                        </a:rPr>
                        <a:t>오세진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레벨디자인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925536"/>
                  </a:ext>
                </a:extLst>
              </a:tr>
              <a:tr h="2647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235283"/>
                  </a:ext>
                </a:extLst>
              </a:tr>
              <a:tr h="2647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모핑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575531"/>
                  </a:ext>
                </a:extLst>
              </a:tr>
              <a:tr h="2647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00959"/>
                  </a:ext>
                </a:extLst>
              </a:tr>
              <a:tr h="2647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이펙트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293089"/>
                  </a:ext>
                </a:extLst>
              </a:tr>
              <a:tr h="264703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이상호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88900"/>
                  </a:ext>
                </a:extLst>
              </a:tr>
              <a:tr h="2647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충돌처리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033386"/>
                  </a:ext>
                </a:extLst>
              </a:tr>
              <a:tr h="37499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리플레이스먼트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705600"/>
                  </a:ext>
                </a:extLst>
              </a:tr>
              <a:tr h="4632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부위별타격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517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26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98E521-A7FF-4955-9DC9-1674D3C8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공모전 출품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CE97FF5-FC2E-4392-83E5-74D10C761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56906"/>
            <a:ext cx="3742266" cy="4401811"/>
          </a:xfr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0EAC7D5-5238-4281-8E69-BB3DBB83CE69}"/>
              </a:ext>
            </a:extLst>
          </p:cNvPr>
          <p:cNvSpPr txBox="1">
            <a:spLocks/>
          </p:cNvSpPr>
          <p:nvPr/>
        </p:nvSpPr>
        <p:spPr>
          <a:xfrm>
            <a:off x="5128546" y="1556906"/>
            <a:ext cx="5469168" cy="38553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solidFill>
                  <a:schemeClr val="bg1"/>
                </a:solidFill>
              </a:rPr>
              <a:t>UE4jam</a:t>
            </a:r>
            <a:r>
              <a:rPr lang="ko-KR" altLang="en-US" sz="2500" dirty="0">
                <a:solidFill>
                  <a:schemeClr val="bg1"/>
                </a:solidFill>
              </a:rPr>
              <a:t> 코리아</a:t>
            </a:r>
            <a:endParaRPr lang="en-US" altLang="ko-KR" sz="2500" dirty="0">
              <a:solidFill>
                <a:schemeClr val="bg1"/>
              </a:solidFill>
            </a:endParaRPr>
          </a:p>
          <a:p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ko-KR" altLang="en-US" sz="2500" dirty="0" err="1">
                <a:solidFill>
                  <a:schemeClr val="bg1"/>
                </a:solidFill>
              </a:rPr>
              <a:t>언리얼</a:t>
            </a:r>
            <a:r>
              <a:rPr lang="ko-KR" altLang="en-US" sz="2500" dirty="0">
                <a:solidFill>
                  <a:schemeClr val="bg1"/>
                </a:solidFill>
              </a:rPr>
              <a:t> 엔진</a:t>
            </a:r>
            <a:r>
              <a:rPr lang="en-US" altLang="ko-KR" sz="2500" dirty="0">
                <a:solidFill>
                  <a:schemeClr val="bg1"/>
                </a:solidFill>
              </a:rPr>
              <a:t>4</a:t>
            </a:r>
            <a:r>
              <a:rPr lang="ko-KR" altLang="en-US" sz="2500" dirty="0">
                <a:solidFill>
                  <a:schemeClr val="bg1"/>
                </a:solidFill>
              </a:rPr>
              <a:t>을 사용하는 국내 게임 개발자를 대상으로 한 공모전</a:t>
            </a:r>
            <a:endParaRPr lang="en-US" altLang="ko-KR" sz="2500" dirty="0">
              <a:solidFill>
                <a:schemeClr val="bg1"/>
              </a:solidFill>
            </a:endParaRPr>
          </a:p>
          <a:p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2019</a:t>
            </a:r>
            <a:r>
              <a:rPr lang="ko-KR" altLang="en-US" sz="2500" dirty="0">
                <a:solidFill>
                  <a:schemeClr val="bg1"/>
                </a:solidFill>
              </a:rPr>
              <a:t>년 참가예정</a:t>
            </a:r>
            <a:endParaRPr lang="en-US" altLang="ko-KR" sz="25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70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725D2C5-113A-4F55-A012-02FAAD35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5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D98CC-B480-4FFD-A5D4-B128ED7C0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000" dirty="0">
                <a:solidFill>
                  <a:schemeClr val="bg1"/>
                </a:solidFill>
              </a:rPr>
              <a:t>게임소개</a:t>
            </a:r>
            <a:endParaRPr lang="en-US" altLang="ko-KR" sz="3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3000" dirty="0"/>
          </a:p>
          <a:p>
            <a:r>
              <a:rPr lang="ko-KR" altLang="en-US" sz="3000" dirty="0">
                <a:solidFill>
                  <a:schemeClr val="bg1"/>
                </a:solidFill>
              </a:rPr>
              <a:t>기술적 요소</a:t>
            </a:r>
            <a:endParaRPr lang="en-US" altLang="ko-KR" sz="3000" dirty="0">
              <a:solidFill>
                <a:schemeClr val="bg1"/>
              </a:solidFill>
            </a:endParaRPr>
          </a:p>
          <a:p>
            <a:endParaRPr lang="en-US" altLang="ko-KR" sz="3000" dirty="0">
              <a:solidFill>
                <a:schemeClr val="bg1"/>
              </a:solidFill>
            </a:endParaRPr>
          </a:p>
          <a:p>
            <a:r>
              <a:rPr lang="ko-KR" altLang="en-US" sz="3000" dirty="0">
                <a:solidFill>
                  <a:schemeClr val="bg1"/>
                </a:solidFill>
              </a:rPr>
              <a:t>개발일정</a:t>
            </a:r>
            <a:endParaRPr lang="en-US" altLang="ko-KR" sz="3000" dirty="0">
              <a:solidFill>
                <a:schemeClr val="bg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59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B0EE10-EAAE-458C-B521-97F3F105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7112E-4C25-4BD2-9F0E-B2792E03A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89"/>
            <a:ext cx="3973943" cy="4171049"/>
          </a:xfrm>
        </p:spPr>
        <p:txBody>
          <a:bodyPr>
            <a:norm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컨셉 </a:t>
            </a:r>
            <a:r>
              <a:rPr lang="en-US" altLang="ko-KR" sz="2500" dirty="0">
                <a:solidFill>
                  <a:schemeClr val="bg1"/>
                </a:solidFill>
              </a:rPr>
              <a:t>: </a:t>
            </a:r>
            <a:r>
              <a:rPr lang="ko-KR" altLang="en-US" sz="2300" dirty="0" err="1">
                <a:solidFill>
                  <a:schemeClr val="bg1"/>
                </a:solidFill>
              </a:rPr>
              <a:t>실험체의</a:t>
            </a:r>
            <a:r>
              <a:rPr lang="ko-KR" altLang="en-US" sz="2300" dirty="0">
                <a:solidFill>
                  <a:schemeClr val="bg1"/>
                </a:solidFill>
              </a:rPr>
              <a:t> 생존액션</a:t>
            </a:r>
            <a:endParaRPr lang="en-US" altLang="ko-KR" sz="23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3</a:t>
            </a:r>
            <a:r>
              <a:rPr lang="ko-KR" altLang="en-US" sz="2500" dirty="0">
                <a:solidFill>
                  <a:schemeClr val="bg1"/>
                </a:solidFill>
              </a:rPr>
              <a:t>인칭 액션 </a:t>
            </a:r>
            <a:r>
              <a:rPr lang="ko-KR" altLang="en-US" sz="2500" dirty="0" err="1">
                <a:solidFill>
                  <a:schemeClr val="bg1"/>
                </a:solidFill>
              </a:rPr>
              <a:t>싱글플레이</a:t>
            </a:r>
            <a:endParaRPr lang="en-US" altLang="ko-KR" sz="25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700" dirty="0" err="1">
                <a:solidFill>
                  <a:schemeClr val="bg1"/>
                </a:solidFill>
              </a:rPr>
              <a:t>실험체를</a:t>
            </a:r>
            <a:r>
              <a:rPr lang="ko-KR" altLang="en-US" sz="2700" dirty="0">
                <a:solidFill>
                  <a:schemeClr val="bg1"/>
                </a:solidFill>
              </a:rPr>
              <a:t> 플레이하며 강력한 힘으로 방해하는 적들을 물리치는</a:t>
            </a:r>
            <a:r>
              <a:rPr lang="en-US" altLang="ko-KR" sz="2700" dirty="0">
                <a:solidFill>
                  <a:schemeClr val="bg1"/>
                </a:solidFill>
              </a:rPr>
              <a:t> </a:t>
            </a:r>
            <a:r>
              <a:rPr lang="ko-KR" altLang="en-US" sz="2700" dirty="0">
                <a:solidFill>
                  <a:schemeClr val="bg1"/>
                </a:solidFill>
              </a:rPr>
              <a:t>액션</a:t>
            </a:r>
            <a:endParaRPr lang="en-US" altLang="ko-KR" sz="2700" dirty="0">
              <a:solidFill>
                <a:schemeClr val="bg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A1582B-50ED-4491-BB29-5FEFAEF73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651" y="4344403"/>
            <a:ext cx="5305426" cy="21823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E86026-8319-4C20-A9D5-ECBA98AD0F50}"/>
              </a:ext>
            </a:extLst>
          </p:cNvPr>
          <p:cNvSpPr/>
          <p:nvPr/>
        </p:nvSpPr>
        <p:spPr>
          <a:xfrm>
            <a:off x="7018714" y="5345013"/>
            <a:ext cx="159162" cy="14405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F9EE6A-89CC-406E-95B4-7A88BBE92B71}"/>
              </a:ext>
            </a:extLst>
          </p:cNvPr>
          <p:cNvSpPr/>
          <p:nvPr/>
        </p:nvSpPr>
        <p:spPr>
          <a:xfrm>
            <a:off x="6645321" y="5192512"/>
            <a:ext cx="172729" cy="13139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742ACF-75A8-4319-965C-4C0B82D9FBFE}"/>
              </a:ext>
            </a:extLst>
          </p:cNvPr>
          <p:cNvSpPr/>
          <p:nvPr/>
        </p:nvSpPr>
        <p:spPr>
          <a:xfrm>
            <a:off x="6846604" y="5345013"/>
            <a:ext cx="172729" cy="13139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F2D811-A142-4BB1-B28C-5FAA6074F97B}"/>
              </a:ext>
            </a:extLst>
          </p:cNvPr>
          <p:cNvSpPr/>
          <p:nvPr/>
        </p:nvSpPr>
        <p:spPr>
          <a:xfrm>
            <a:off x="6674494" y="5345013"/>
            <a:ext cx="172729" cy="13139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898A86-49E1-4C6E-AC61-2C01981FD77E}"/>
              </a:ext>
            </a:extLst>
          </p:cNvPr>
          <p:cNvSpPr/>
          <p:nvPr/>
        </p:nvSpPr>
        <p:spPr>
          <a:xfrm>
            <a:off x="6502384" y="5345013"/>
            <a:ext cx="172729" cy="13139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0C81B73-130A-42A1-817D-4D34F83C5D88}"/>
              </a:ext>
            </a:extLst>
          </p:cNvPr>
          <p:cNvSpPr/>
          <p:nvPr/>
        </p:nvSpPr>
        <p:spPr>
          <a:xfrm>
            <a:off x="6217876" y="5476411"/>
            <a:ext cx="427445" cy="14405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EE5335-FBDB-47DC-A6EF-AD200C1E4DEB}"/>
              </a:ext>
            </a:extLst>
          </p:cNvPr>
          <p:cNvSpPr/>
          <p:nvPr/>
        </p:nvSpPr>
        <p:spPr>
          <a:xfrm>
            <a:off x="10334531" y="5126813"/>
            <a:ext cx="159162" cy="34959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EDBCEF-594E-4F14-9B60-56726E9EE705}"/>
              </a:ext>
            </a:extLst>
          </p:cNvPr>
          <p:cNvSpPr/>
          <p:nvPr/>
        </p:nvSpPr>
        <p:spPr>
          <a:xfrm>
            <a:off x="10698950" y="5126812"/>
            <a:ext cx="159163" cy="36225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DFC1AB72-33CE-4CE7-AC7A-FEA49C7B15B4}"/>
              </a:ext>
            </a:extLst>
          </p:cNvPr>
          <p:cNvSpPr txBox="1">
            <a:spLocks/>
          </p:cNvSpPr>
          <p:nvPr/>
        </p:nvSpPr>
        <p:spPr>
          <a:xfrm>
            <a:off x="6013963" y="4344404"/>
            <a:ext cx="1056747" cy="419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u="sng" dirty="0"/>
          </a:p>
          <a:p>
            <a:pPr marL="0" indent="0">
              <a:buNone/>
            </a:pPr>
            <a:r>
              <a:rPr lang="ko-KR" altLang="en-US" sz="6400" dirty="0"/>
              <a:t>기본조작</a:t>
            </a:r>
            <a:endParaRPr lang="en-US" altLang="ko-KR" sz="6400" dirty="0"/>
          </a:p>
          <a:p>
            <a:endParaRPr lang="ko-KR" altLang="en-US" dirty="0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8EAB3247-D689-42ED-AFF0-182D890B38FD}"/>
              </a:ext>
            </a:extLst>
          </p:cNvPr>
          <p:cNvSpPr txBox="1">
            <a:spLocks/>
          </p:cNvSpPr>
          <p:nvPr/>
        </p:nvSpPr>
        <p:spPr>
          <a:xfrm>
            <a:off x="10017307" y="5970881"/>
            <a:ext cx="1792290" cy="721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/>
              <a:t>마우스 좌 클릭 </a:t>
            </a:r>
            <a:r>
              <a:rPr lang="en-US" altLang="ko-KR" sz="1200" dirty="0"/>
              <a:t>– </a:t>
            </a:r>
            <a:r>
              <a:rPr lang="ko-KR" altLang="en-US" sz="1200" dirty="0"/>
              <a:t>공격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마우스 우 클릭 </a:t>
            </a:r>
            <a:r>
              <a:rPr lang="en-US" altLang="ko-KR" sz="1200" dirty="0"/>
              <a:t>- </a:t>
            </a:r>
            <a:r>
              <a:rPr lang="ko-KR" altLang="en-US" sz="1200" dirty="0"/>
              <a:t>방어</a:t>
            </a:r>
            <a:endParaRPr lang="en-US" altLang="ko-KR" sz="1200" dirty="0"/>
          </a:p>
          <a:p>
            <a:endParaRPr lang="en-US" altLang="ko-KR" u="sng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78353909-2313-4CB2-92E4-CADDEEB85785}"/>
              </a:ext>
            </a:extLst>
          </p:cNvPr>
          <p:cNvSpPr txBox="1">
            <a:spLocks/>
          </p:cNvSpPr>
          <p:nvPr/>
        </p:nvSpPr>
        <p:spPr>
          <a:xfrm>
            <a:off x="6149455" y="5945840"/>
            <a:ext cx="3060165" cy="1493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WASD – </a:t>
            </a:r>
            <a:r>
              <a:rPr lang="ko-KR" altLang="en-US" sz="1200" dirty="0"/>
              <a:t>상하좌우 움직임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좌측 </a:t>
            </a:r>
            <a:r>
              <a:rPr lang="en-US" altLang="ko-KR" sz="1200" dirty="0"/>
              <a:t>SHIFT – </a:t>
            </a:r>
            <a:r>
              <a:rPr lang="ko-KR" altLang="en-US" sz="1200" dirty="0"/>
              <a:t>달리기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F – </a:t>
            </a:r>
            <a:r>
              <a:rPr lang="ko-KR" altLang="en-US" sz="1200" dirty="0"/>
              <a:t>상호작용</a:t>
            </a:r>
            <a:endParaRPr lang="en-US" altLang="ko-KR" sz="1200" dirty="0"/>
          </a:p>
          <a:p>
            <a:endParaRPr lang="en-US" altLang="ko-KR" u="sng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28" y="525780"/>
            <a:ext cx="5826397" cy="36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9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EE8EA3-8BAF-4034-810D-CCFFFDC82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0" y="1144937"/>
            <a:ext cx="4203045" cy="994106"/>
          </a:xfrm>
        </p:spPr>
        <p:txBody>
          <a:bodyPr anchor="ctr">
            <a:norm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</a:rPr>
              <a:t>플레이어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4B92E-3DF0-4839-BC0F-6C43CD7F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354" y="1885382"/>
            <a:ext cx="6629897" cy="302766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300" dirty="0">
                <a:solidFill>
                  <a:schemeClr val="tx1"/>
                </a:solidFill>
              </a:rPr>
              <a:t>연구원</a:t>
            </a:r>
            <a:endParaRPr lang="en-US" altLang="ko-KR" sz="23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2300" dirty="0">
                <a:solidFill>
                  <a:schemeClr val="tx1"/>
                </a:solidFill>
              </a:rPr>
              <a:t>-</a:t>
            </a:r>
            <a:r>
              <a:rPr lang="ko-KR" altLang="en-US" sz="2300" dirty="0" err="1">
                <a:solidFill>
                  <a:schemeClr val="tx1"/>
                </a:solidFill>
              </a:rPr>
              <a:t>실험체</a:t>
            </a:r>
            <a:r>
              <a:rPr lang="ko-KR" altLang="en-US" sz="2300" dirty="0">
                <a:solidFill>
                  <a:schemeClr val="tx1"/>
                </a:solidFill>
              </a:rPr>
              <a:t> 연구하는 사람</a:t>
            </a:r>
            <a:endParaRPr lang="en-US" altLang="ko-KR" sz="2300" dirty="0">
              <a:solidFill>
                <a:schemeClr val="tx1"/>
              </a:solidFill>
            </a:endParaRPr>
          </a:p>
          <a:p>
            <a:r>
              <a:rPr lang="ko-KR" altLang="en-US" sz="2300" dirty="0">
                <a:solidFill>
                  <a:schemeClr val="tx1"/>
                </a:solidFill>
              </a:rPr>
              <a:t>군인</a:t>
            </a:r>
            <a:endParaRPr lang="en-US" altLang="ko-KR" sz="23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2300" dirty="0">
                <a:solidFill>
                  <a:schemeClr val="tx1"/>
                </a:solidFill>
              </a:rPr>
              <a:t>-</a:t>
            </a:r>
            <a:r>
              <a:rPr lang="ko-KR" altLang="en-US" sz="2300" dirty="0">
                <a:solidFill>
                  <a:schemeClr val="tx1"/>
                </a:solidFill>
              </a:rPr>
              <a:t>총을 이용한 원거리 공격으로  플레이어에게 대항하는 기본적인 적</a:t>
            </a:r>
            <a:endParaRPr lang="en-US" altLang="ko-KR" sz="2300" dirty="0">
              <a:solidFill>
                <a:schemeClr val="tx1"/>
              </a:solidFill>
            </a:endParaRPr>
          </a:p>
          <a:p>
            <a:r>
              <a:rPr lang="ko-KR" altLang="en-US" sz="2300" dirty="0">
                <a:solidFill>
                  <a:schemeClr val="tx1"/>
                </a:solidFill>
              </a:rPr>
              <a:t>강화 인간</a:t>
            </a:r>
            <a:endParaRPr lang="en-US" altLang="ko-KR" sz="23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sz="2300" dirty="0">
                <a:solidFill>
                  <a:schemeClr val="tx1"/>
                </a:solidFill>
              </a:rPr>
              <a:t>-</a:t>
            </a:r>
            <a:r>
              <a:rPr lang="ko-KR" altLang="en-US" sz="2300" dirty="0">
                <a:solidFill>
                  <a:schemeClr val="tx1"/>
                </a:solidFill>
              </a:rPr>
              <a:t>실험을 통해 강력한 힘을 얻게 된 인간으로 플레이어에게 많은 체력과 강력한 </a:t>
            </a:r>
            <a:r>
              <a:rPr lang="ko-KR" altLang="en-US" sz="2300" dirty="0" err="1">
                <a:solidFill>
                  <a:schemeClr val="tx1"/>
                </a:solidFill>
              </a:rPr>
              <a:t>근접전</a:t>
            </a:r>
            <a:r>
              <a:rPr lang="ko-KR" altLang="en-US" sz="2300" dirty="0">
                <a:solidFill>
                  <a:schemeClr val="tx1"/>
                </a:solidFill>
              </a:rPr>
              <a:t> 능력으로 플레이어에게 대항</a:t>
            </a:r>
            <a:endParaRPr lang="en-US" altLang="ko-KR" sz="2300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8A2144-70EF-4DE9-9DFA-04047082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548" y="4853466"/>
            <a:ext cx="3473140" cy="1944958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AD4F817-033F-4483-AF79-6801984F8244}"/>
              </a:ext>
            </a:extLst>
          </p:cNvPr>
          <p:cNvSpPr txBox="1">
            <a:spLocks/>
          </p:cNvSpPr>
          <p:nvPr/>
        </p:nvSpPr>
        <p:spPr>
          <a:xfrm>
            <a:off x="5559982" y="882856"/>
            <a:ext cx="4203045" cy="137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500" b="1" dirty="0">
                <a:solidFill>
                  <a:schemeClr val="tx1"/>
                </a:solidFill>
              </a:rPr>
              <a:t>적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CFC3189-7558-4BAA-8A0E-52F964CFD6A1}"/>
              </a:ext>
            </a:extLst>
          </p:cNvPr>
          <p:cNvSpPr txBox="1">
            <a:spLocks/>
          </p:cNvSpPr>
          <p:nvPr/>
        </p:nvSpPr>
        <p:spPr>
          <a:xfrm>
            <a:off x="139616" y="2094371"/>
            <a:ext cx="487706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100" dirty="0">
                <a:solidFill>
                  <a:schemeClr val="bg1"/>
                </a:solidFill>
              </a:rPr>
              <a:t>보통인간보다 강한 내구력</a:t>
            </a:r>
            <a:endParaRPr lang="en-US" altLang="ko-KR" sz="21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100" dirty="0">
                <a:solidFill>
                  <a:schemeClr val="bg1"/>
                </a:solidFill>
              </a:rPr>
              <a:t>시체를 먹어서 자가회복 가능</a:t>
            </a:r>
            <a:endParaRPr lang="en-US" altLang="ko-KR" sz="21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2100" dirty="0">
                <a:solidFill>
                  <a:schemeClr val="bg1"/>
                </a:solidFill>
              </a:rPr>
              <a:t>부위</a:t>
            </a:r>
            <a:r>
              <a:rPr lang="en-US" altLang="ko-KR" sz="2100" dirty="0">
                <a:solidFill>
                  <a:schemeClr val="bg1"/>
                </a:solidFill>
              </a:rPr>
              <a:t>(</a:t>
            </a:r>
            <a:r>
              <a:rPr lang="ko-KR" altLang="en-US" sz="2100" dirty="0">
                <a:solidFill>
                  <a:schemeClr val="bg1"/>
                </a:solidFill>
              </a:rPr>
              <a:t>팔</a:t>
            </a:r>
            <a:r>
              <a:rPr lang="en-US" altLang="ko-KR" sz="2100" dirty="0">
                <a:solidFill>
                  <a:schemeClr val="bg1"/>
                </a:solidFill>
              </a:rPr>
              <a:t>,</a:t>
            </a:r>
            <a:r>
              <a:rPr lang="ko-KR" altLang="en-US" sz="2100" dirty="0">
                <a:solidFill>
                  <a:schemeClr val="bg1"/>
                </a:solidFill>
              </a:rPr>
              <a:t>다리</a:t>
            </a:r>
            <a:r>
              <a:rPr lang="en-US" altLang="ko-KR" sz="2100" dirty="0">
                <a:solidFill>
                  <a:schemeClr val="bg1"/>
                </a:solidFill>
              </a:rPr>
              <a:t>)</a:t>
            </a:r>
            <a:r>
              <a:rPr lang="ko-KR" altLang="en-US" sz="2100" dirty="0">
                <a:solidFill>
                  <a:schemeClr val="bg1"/>
                </a:solidFill>
              </a:rPr>
              <a:t>를 자유자재로 변신 가능</a:t>
            </a:r>
            <a:endParaRPr lang="en-US" altLang="ko-KR" sz="21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3FE430-F5CE-406C-AA8E-EBD85910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84" y="4509856"/>
            <a:ext cx="2758021" cy="2153092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F88B1EAF-4E8D-4BA9-B7C9-12DF6B020B66}"/>
              </a:ext>
            </a:extLst>
          </p:cNvPr>
          <p:cNvSpPr txBox="1">
            <a:spLocks/>
          </p:cNvSpPr>
          <p:nvPr/>
        </p:nvSpPr>
        <p:spPr>
          <a:xfrm>
            <a:off x="377552" y="195052"/>
            <a:ext cx="4203045" cy="137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등장 인물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672" y="4853466"/>
            <a:ext cx="2594117" cy="19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27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714FFF-D149-47D7-BCA5-D85ADD00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배경스토리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2E4EF-46ED-4C0F-9C56-F3DAFA667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73428"/>
            <a:ext cx="10839164" cy="4503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500" dirty="0">
                <a:solidFill>
                  <a:schemeClr val="bg1"/>
                </a:solidFill>
              </a:rPr>
              <a:t>산속 군사기지 기밀연구소에서 인체실험을 연구하기 시작한다</a:t>
            </a:r>
            <a:r>
              <a:rPr lang="en-US" altLang="ko-KR" sz="2500" dirty="0">
                <a:solidFill>
                  <a:schemeClr val="bg1"/>
                </a:solidFill>
              </a:rPr>
              <a:t>. </a:t>
            </a:r>
            <a:r>
              <a:rPr lang="ko-KR" altLang="en-US" sz="2500" dirty="0">
                <a:solidFill>
                  <a:schemeClr val="bg1"/>
                </a:solidFill>
              </a:rPr>
              <a:t>연구를 진행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500" dirty="0">
                <a:solidFill>
                  <a:schemeClr val="bg1"/>
                </a:solidFill>
              </a:rPr>
              <a:t>하다 실험에 실패한 폐기물들은 연구소 지하 </a:t>
            </a:r>
            <a:r>
              <a:rPr lang="ko-KR" altLang="en-US" sz="2500" dirty="0" err="1">
                <a:solidFill>
                  <a:schemeClr val="bg1"/>
                </a:solidFill>
              </a:rPr>
              <a:t>폐처리장에</a:t>
            </a:r>
            <a:r>
              <a:rPr lang="ko-KR" altLang="en-US" sz="2500" dirty="0">
                <a:solidFill>
                  <a:schemeClr val="bg1"/>
                </a:solidFill>
              </a:rPr>
              <a:t> 모아 정리를 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500" dirty="0">
                <a:solidFill>
                  <a:schemeClr val="bg1"/>
                </a:solidFill>
              </a:rPr>
              <a:t>진행하는데 </a:t>
            </a:r>
            <a:r>
              <a:rPr lang="ko-KR" altLang="en-US" sz="2500" dirty="0" err="1">
                <a:solidFill>
                  <a:schemeClr val="bg1"/>
                </a:solidFill>
              </a:rPr>
              <a:t>어느날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ko-KR" altLang="en-US" sz="2500" dirty="0" err="1">
                <a:solidFill>
                  <a:schemeClr val="bg1"/>
                </a:solidFill>
              </a:rPr>
              <a:t>폐기물중</a:t>
            </a:r>
            <a:r>
              <a:rPr lang="ko-KR" altLang="en-US" sz="2500" dirty="0">
                <a:solidFill>
                  <a:schemeClr val="bg1"/>
                </a:solidFill>
              </a:rPr>
              <a:t> 한 </a:t>
            </a:r>
            <a:r>
              <a:rPr lang="ko-KR" altLang="en-US" sz="2500" dirty="0" err="1">
                <a:solidFill>
                  <a:schemeClr val="bg1"/>
                </a:solidFill>
              </a:rPr>
              <a:t>실험체가</a:t>
            </a:r>
            <a:r>
              <a:rPr lang="ko-KR" altLang="en-US" sz="2500" dirty="0">
                <a:solidFill>
                  <a:schemeClr val="bg1"/>
                </a:solidFill>
              </a:rPr>
              <a:t> 살아나 자신에게 실험을 했던 사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500" dirty="0" err="1">
                <a:solidFill>
                  <a:schemeClr val="bg1"/>
                </a:solidFill>
              </a:rPr>
              <a:t>람들에게</a:t>
            </a:r>
            <a:r>
              <a:rPr lang="ko-KR" altLang="en-US" sz="2500" dirty="0">
                <a:solidFill>
                  <a:schemeClr val="bg1"/>
                </a:solidFill>
              </a:rPr>
              <a:t> 분노하여 연구소를 파괴하기 시작한다</a:t>
            </a:r>
            <a:r>
              <a:rPr lang="en-US" altLang="ko-KR" sz="25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70" y="3797642"/>
            <a:ext cx="8328454" cy="28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4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4DCAE9-0397-4758-ACB6-30A3DA81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개발환경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30C066-9947-4F24-BD8F-D66769923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Microsoft Windows 10</a:t>
            </a:r>
          </a:p>
          <a:p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Visual Studio 2017</a:t>
            </a:r>
          </a:p>
          <a:p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Unreal Engine 4(ver.4.21)</a:t>
            </a:r>
          </a:p>
          <a:p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414988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56D39E-57FA-4DD4-8F5E-E7BF5A02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기술적요소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86EE5-788C-461F-9C74-CDEA5CB2D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61" y="1625129"/>
            <a:ext cx="8596668" cy="33524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5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신체 부위별 특성 부여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lvl="1"/>
            <a:r>
              <a:rPr lang="ko-KR" altLang="en-US" sz="2400" dirty="0" err="1">
                <a:solidFill>
                  <a:schemeClr val="bg1"/>
                </a:solidFill>
              </a:rPr>
              <a:t>메쉬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리플레이스먼트</a:t>
            </a:r>
            <a:r>
              <a:rPr lang="en-US" altLang="ko-KR" sz="2400" dirty="0">
                <a:solidFill>
                  <a:schemeClr val="bg1"/>
                </a:solidFill>
              </a:rPr>
              <a:t>(Mesh Replacement)</a:t>
            </a:r>
            <a:r>
              <a:rPr lang="ko-KR" altLang="en-US" sz="2400" dirty="0">
                <a:solidFill>
                  <a:schemeClr val="bg1"/>
                </a:solidFill>
              </a:rPr>
              <a:t>로 특성 표현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lvl="1"/>
            <a:r>
              <a:rPr lang="ko-KR" altLang="en-US" sz="2400" dirty="0" err="1">
                <a:solidFill>
                  <a:schemeClr val="bg1"/>
                </a:solidFill>
              </a:rPr>
              <a:t>모핑으로</a:t>
            </a:r>
            <a:r>
              <a:rPr lang="ko-KR" altLang="en-US" sz="2400" dirty="0">
                <a:solidFill>
                  <a:schemeClr val="bg1"/>
                </a:solidFill>
              </a:rPr>
              <a:t> 특성 강도 표현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신체 변화에 따른 실시간 </a:t>
            </a:r>
            <a:r>
              <a:rPr lang="ko-KR" altLang="en-US" sz="2400" dirty="0" err="1">
                <a:solidFill>
                  <a:schemeClr val="bg1"/>
                </a:solidFill>
              </a:rPr>
              <a:t>이펙트</a:t>
            </a:r>
            <a:r>
              <a:rPr lang="ko-KR" altLang="en-US" sz="2400" dirty="0">
                <a:solidFill>
                  <a:schemeClr val="bg1"/>
                </a:solidFill>
              </a:rPr>
              <a:t> 생성 기법 개발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9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신체 부위별 특성 부여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8" y="1368833"/>
            <a:ext cx="5198029" cy="388143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599" y="1440141"/>
            <a:ext cx="5283564" cy="37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9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7664" y="-90616"/>
            <a:ext cx="12249664" cy="69486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3F8A7BB-98E7-4C66-95B7-86F799AB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22" y="125609"/>
            <a:ext cx="9263048" cy="1320800"/>
          </a:xfrm>
        </p:spPr>
        <p:txBody>
          <a:bodyPr>
            <a:normAutofit/>
          </a:bodyPr>
          <a:lstStyle/>
          <a:p>
            <a:pPr lvl="1"/>
            <a:r>
              <a:rPr lang="ko-KR" altLang="en-US" sz="3000" dirty="0" err="1">
                <a:solidFill>
                  <a:schemeClr val="bg1"/>
                </a:solidFill>
              </a:rPr>
              <a:t>메쉬</a:t>
            </a:r>
            <a:r>
              <a:rPr lang="ko-KR" altLang="en-US" sz="3000" dirty="0">
                <a:solidFill>
                  <a:schemeClr val="bg1"/>
                </a:solidFill>
              </a:rPr>
              <a:t> </a:t>
            </a:r>
            <a:r>
              <a:rPr lang="ko-KR" altLang="en-US" sz="3000" dirty="0" err="1">
                <a:solidFill>
                  <a:schemeClr val="bg1"/>
                </a:solidFill>
              </a:rPr>
              <a:t>리플레이스먼트</a:t>
            </a:r>
            <a:r>
              <a:rPr lang="ko-KR" altLang="en-US" sz="3000" dirty="0">
                <a:solidFill>
                  <a:schemeClr val="bg1"/>
                </a:solidFill>
              </a:rPr>
              <a:t> </a:t>
            </a:r>
            <a:r>
              <a:rPr lang="en-US" altLang="ko-KR" sz="3000" dirty="0">
                <a:solidFill>
                  <a:schemeClr val="bg1"/>
                </a:solidFill>
              </a:rPr>
              <a:t>&amp; </a:t>
            </a:r>
            <a:r>
              <a:rPr lang="ko-KR" altLang="en-US" sz="3000" dirty="0" err="1">
                <a:solidFill>
                  <a:schemeClr val="bg1"/>
                </a:solidFill>
              </a:rPr>
              <a:t>모핑으로</a:t>
            </a:r>
            <a:r>
              <a:rPr lang="ko-KR" altLang="en-US" sz="3000" dirty="0">
                <a:solidFill>
                  <a:schemeClr val="bg1"/>
                </a:solidFill>
              </a:rPr>
              <a:t> 특성 표현</a:t>
            </a:r>
            <a:br>
              <a:rPr lang="en-US" altLang="ko-KR" sz="3000" dirty="0">
                <a:solidFill>
                  <a:schemeClr val="bg1"/>
                </a:solidFill>
              </a:rPr>
            </a:br>
            <a:endParaRPr lang="en-US" altLang="ko-KR" sz="3000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14401A2-368C-48AE-B65E-CDD073DBE73C}"/>
              </a:ext>
            </a:extLst>
          </p:cNvPr>
          <p:cNvCxnSpPr/>
          <p:nvPr/>
        </p:nvCxnSpPr>
        <p:spPr>
          <a:xfrm>
            <a:off x="5495467" y="3556086"/>
            <a:ext cx="11144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6FA34F-30BB-4EA3-B265-CF74359F0FFB}"/>
              </a:ext>
            </a:extLst>
          </p:cNvPr>
          <p:cNvSpPr/>
          <p:nvPr/>
        </p:nvSpPr>
        <p:spPr>
          <a:xfrm>
            <a:off x="1663775" y="6302637"/>
            <a:ext cx="2026764" cy="4668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변신 전</a:t>
            </a:r>
            <a:endParaRPr lang="en-US" altLang="ko-KR" sz="2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99EE44-5D17-45CD-9D13-89199619813E}"/>
              </a:ext>
            </a:extLst>
          </p:cNvPr>
          <p:cNvSpPr/>
          <p:nvPr/>
        </p:nvSpPr>
        <p:spPr>
          <a:xfrm>
            <a:off x="8191178" y="6268639"/>
            <a:ext cx="2026764" cy="46685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변신 후</a:t>
            </a:r>
            <a:endParaRPr lang="en-US" altLang="ko-KR" sz="2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7E42EAF-97EB-46DC-843A-1DA8E8203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3" y="863952"/>
            <a:ext cx="3987114" cy="5181909"/>
          </a:xfrm>
          <a:prstGeom prst="rect">
            <a:avLst/>
          </a:prstGeom>
        </p:spPr>
      </p:pic>
      <p:pic>
        <p:nvPicPr>
          <p:cNvPr id="22" name="그림 21">
            <a:hlinkClick r:id="rId3" action="ppaction://hlinkfile"/>
            <a:extLst>
              <a:ext uri="{FF2B5EF4-FFF2-40B4-BE49-F238E27FC236}">
                <a16:creationId xmlns:a16="http://schemas.microsoft.com/office/drawing/2014/main" id="{25257243-3BCF-4BCA-B5FE-B5FEC18F9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81" y="863953"/>
            <a:ext cx="4155016" cy="51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86734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434</Words>
  <Application>Microsoft Office PowerPoint</Application>
  <PresentationFormat>와이드스크린</PresentationFormat>
  <Paragraphs>149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Arial Nova</vt:lpstr>
      <vt:lpstr>Trebuchet MS</vt:lpstr>
      <vt:lpstr>Wingdings 3</vt:lpstr>
      <vt:lpstr>패싯</vt:lpstr>
      <vt:lpstr>Revive</vt:lpstr>
      <vt:lpstr>목차</vt:lpstr>
      <vt:lpstr>게임 소개</vt:lpstr>
      <vt:lpstr>플레이어</vt:lpstr>
      <vt:lpstr>배경스토리</vt:lpstr>
      <vt:lpstr>개발환경 </vt:lpstr>
      <vt:lpstr>기술적요소 </vt:lpstr>
      <vt:lpstr>신체 부위별 특성 부여</vt:lpstr>
      <vt:lpstr>메쉬 리플레이스먼트 &amp; 모핑으로 특성 표현 </vt:lpstr>
      <vt:lpstr>모핑으로 특성 강도 표현</vt:lpstr>
      <vt:lpstr>신체 변화에 따른 실시간 이펙트 생성 기법 개발</vt:lpstr>
      <vt:lpstr>맵 구성</vt:lpstr>
      <vt:lpstr>타 게임과의 비교</vt:lpstr>
      <vt:lpstr>개발분담</vt:lpstr>
      <vt:lpstr>개발일정</vt:lpstr>
      <vt:lpstr>공모전 출품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Revive</dc:title>
  <dc:creator>상호 이</dc:creator>
  <cp:lastModifiedBy>이 상호</cp:lastModifiedBy>
  <cp:revision>62</cp:revision>
  <dcterms:created xsi:type="dcterms:W3CDTF">2018-12-12T05:29:46Z</dcterms:created>
  <dcterms:modified xsi:type="dcterms:W3CDTF">2019-04-08T06:14:13Z</dcterms:modified>
</cp:coreProperties>
</file>